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lear Sans Bold" panose="020B0604020202020204" charset="0"/>
      <p:regular r:id="rId14"/>
    </p:embeddedFont>
    <p:embeddedFont>
      <p:font typeface="Clear Sans Regular" panose="020B0604020202020204" charset="0"/>
      <p:regular r:id="rId15"/>
    </p:embeddedFont>
    <p:embeddedFont>
      <p:font typeface="Clear Sans Regular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278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sv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sv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4.svg"/><Relationship Id="rId7" Type="http://schemas.openxmlformats.org/officeDocument/2006/relationships/image" Target="../media/image26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2493298"/>
            <a:ext cx="8217084" cy="6103959"/>
            <a:chOff x="0" y="-47625"/>
            <a:chExt cx="10956112" cy="8138612"/>
          </a:xfrm>
        </p:grpSpPr>
        <p:sp>
          <p:nvSpPr>
            <p:cNvPr id="3" name="TextBox 3"/>
            <p:cNvSpPr txBox="1"/>
            <p:nvPr/>
          </p:nvSpPr>
          <p:spPr>
            <a:xfrm>
              <a:off x="0" y="1368999"/>
              <a:ext cx="10956112" cy="28204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F7B4A7"/>
                  </a:solidFill>
                  <a:latin typeface="Clear Sans Bold Bold"/>
                </a:rPr>
                <a:t>Tipos de negocio electrónico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0956112" cy="525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94DDDE"/>
                  </a:solidFill>
                  <a:latin typeface="Clear Sans Regular"/>
                </a:rPr>
                <a:t>UNIVERSIDAD TECNOLÓGICA DE PANAMÁ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871387"/>
              <a:ext cx="10956112" cy="3219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59"/>
                </a:lnSpc>
              </a:pPr>
              <a:r>
                <a:rPr lang="en-US" sz="3399" dirty="0" err="1">
                  <a:solidFill>
                    <a:srgbClr val="94DDDE"/>
                  </a:solidFill>
                  <a:latin typeface="Clear Sans Regular"/>
                </a:rPr>
                <a:t>Presentado</a:t>
              </a:r>
              <a:r>
                <a:rPr lang="en-US" sz="3399" dirty="0">
                  <a:solidFill>
                    <a:srgbClr val="94DDDE"/>
                  </a:solidFill>
                  <a:latin typeface="Clear Sans Regular"/>
                </a:rPr>
                <a:t> </a:t>
              </a:r>
              <a:r>
                <a:rPr lang="en-US" sz="3399" dirty="0" err="1">
                  <a:solidFill>
                    <a:srgbClr val="94DDDE"/>
                  </a:solidFill>
                  <a:latin typeface="Clear Sans Regular"/>
                </a:rPr>
                <a:t>por</a:t>
              </a:r>
              <a:r>
                <a:rPr lang="en-US" sz="3399" dirty="0">
                  <a:solidFill>
                    <a:srgbClr val="94DDDE"/>
                  </a:solidFill>
                  <a:latin typeface="Clear Sans Regular"/>
                </a:rPr>
                <a:t>:</a:t>
              </a:r>
            </a:p>
            <a:p>
              <a:pPr>
                <a:lnSpc>
                  <a:spcPts val="4759"/>
                </a:lnSpc>
              </a:pPr>
              <a:r>
                <a:rPr lang="en-US" sz="3399" dirty="0">
                  <a:solidFill>
                    <a:srgbClr val="94DDDE"/>
                  </a:solidFill>
                  <a:latin typeface="Clear Sans Regular"/>
                </a:rPr>
                <a:t>Cristian Castillo </a:t>
              </a:r>
            </a:p>
            <a:p>
              <a:pPr>
                <a:lnSpc>
                  <a:spcPts val="4759"/>
                </a:lnSpc>
              </a:pPr>
              <a:r>
                <a:rPr lang="en-US" sz="3399" dirty="0">
                  <a:solidFill>
                    <a:srgbClr val="94DDDE"/>
                  </a:solidFill>
                  <a:latin typeface="Clear Sans Regular"/>
                </a:rPr>
                <a:t>Giovanni </a:t>
              </a:r>
              <a:r>
                <a:rPr lang="en-US" sz="3399" dirty="0" err="1">
                  <a:solidFill>
                    <a:srgbClr val="94DDDE"/>
                  </a:solidFill>
                  <a:latin typeface="Clear Sans Regular"/>
                </a:rPr>
                <a:t>Buglione</a:t>
              </a:r>
              <a:r>
                <a:rPr lang="en-US" sz="3399" dirty="0">
                  <a:solidFill>
                    <a:srgbClr val="94DDDE"/>
                  </a:solidFill>
                  <a:latin typeface="Clear Sans Regular"/>
                </a:rPr>
                <a:t> </a:t>
              </a:r>
            </a:p>
            <a:p>
              <a:pPr>
                <a:lnSpc>
                  <a:spcPts val="4759"/>
                </a:lnSpc>
              </a:pPr>
              <a:r>
                <a:rPr lang="en-US" sz="3399" dirty="0">
                  <a:solidFill>
                    <a:srgbClr val="94DDDE"/>
                  </a:solidFill>
                  <a:latin typeface="Clear Sans Regular"/>
                </a:rPr>
                <a:t>Luis López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82834" y="-1921745"/>
            <a:ext cx="6755642" cy="41148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6303834" y="1790711"/>
            <a:ext cx="1194327" cy="2586142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flipH="1">
            <a:off x="2095190" y="2021154"/>
            <a:ext cx="5357753" cy="5591583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-947148" y="1264426"/>
            <a:ext cx="3144039" cy="2440918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624872" y="5005800"/>
            <a:ext cx="1894295" cy="42525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4011803" y="7612736"/>
            <a:ext cx="3486358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686800" y="1755658"/>
            <a:ext cx="8134504" cy="43407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670"/>
              </a:lnSpc>
            </a:pP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El e-commerce no es </a:t>
            </a:r>
            <a:r>
              <a:rPr lang="en-US" sz="4400" dirty="0" err="1">
                <a:solidFill>
                  <a:srgbClr val="94DDDE"/>
                </a:solidFill>
                <a:latin typeface="Clear Sans Bold Bold"/>
              </a:rPr>
              <a:t>más</a:t>
            </a: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 que </a:t>
            </a:r>
            <a:r>
              <a:rPr lang="en-US" sz="4400" dirty="0" err="1">
                <a:solidFill>
                  <a:srgbClr val="94DDDE"/>
                </a:solidFill>
                <a:latin typeface="Clear Sans Bold Bold"/>
              </a:rPr>
              <a:t>una</a:t>
            </a: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 </a:t>
            </a:r>
            <a:r>
              <a:rPr lang="en-US" sz="4400" dirty="0" err="1">
                <a:solidFill>
                  <a:srgbClr val="94DDDE"/>
                </a:solidFill>
                <a:latin typeface="Clear Sans Bold Bold"/>
              </a:rPr>
              <a:t>actividad</a:t>
            </a: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 </a:t>
            </a:r>
            <a:r>
              <a:rPr lang="en-US" sz="4400" dirty="0" err="1">
                <a:solidFill>
                  <a:srgbClr val="94DDDE"/>
                </a:solidFill>
                <a:latin typeface="Clear Sans Bold Bold"/>
              </a:rPr>
              <a:t>económica</a:t>
            </a: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 </a:t>
            </a:r>
            <a:r>
              <a:rPr lang="en-US" sz="4400" dirty="0" err="1">
                <a:solidFill>
                  <a:srgbClr val="94DDDE"/>
                </a:solidFill>
                <a:latin typeface="Clear Sans Bold Bold"/>
              </a:rPr>
              <a:t>donde</a:t>
            </a: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 se </a:t>
            </a:r>
            <a:r>
              <a:rPr lang="en-US" sz="4400" dirty="0" err="1">
                <a:solidFill>
                  <a:srgbClr val="94DDDE"/>
                </a:solidFill>
                <a:latin typeface="Clear Sans Bold Bold"/>
              </a:rPr>
              <a:t>compran</a:t>
            </a: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 y </a:t>
            </a:r>
            <a:r>
              <a:rPr lang="en-US" sz="4400" dirty="0" err="1">
                <a:solidFill>
                  <a:srgbClr val="94DDDE"/>
                </a:solidFill>
                <a:latin typeface="Clear Sans Bold Bold"/>
              </a:rPr>
              <a:t>venden</a:t>
            </a: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 </a:t>
            </a:r>
            <a:r>
              <a:rPr lang="en-US" sz="4400" dirty="0" err="1">
                <a:solidFill>
                  <a:srgbClr val="94DDDE"/>
                </a:solidFill>
                <a:latin typeface="Clear Sans Bold Bold"/>
              </a:rPr>
              <a:t>productos</a:t>
            </a: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 a </a:t>
            </a:r>
            <a:r>
              <a:rPr lang="en-US" sz="4400" dirty="0" err="1">
                <a:solidFill>
                  <a:srgbClr val="94DDDE"/>
                </a:solidFill>
                <a:latin typeface="Clear Sans Bold Bold"/>
              </a:rPr>
              <a:t>través</a:t>
            </a: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 de </a:t>
            </a:r>
            <a:r>
              <a:rPr lang="en-US" sz="4400" dirty="0" err="1">
                <a:solidFill>
                  <a:srgbClr val="94DDDE"/>
                </a:solidFill>
                <a:latin typeface="Clear Sans Bold Bold"/>
              </a:rPr>
              <a:t>medios</a:t>
            </a: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 </a:t>
            </a:r>
            <a:r>
              <a:rPr lang="en-US" sz="4400" dirty="0" err="1">
                <a:solidFill>
                  <a:srgbClr val="94DDDE"/>
                </a:solidFill>
                <a:latin typeface="Clear Sans Bold Bold"/>
              </a:rPr>
              <a:t>digitales</a:t>
            </a:r>
            <a:r>
              <a:rPr lang="en-US" sz="4400" dirty="0">
                <a:solidFill>
                  <a:srgbClr val="94DDDE"/>
                </a:solidFill>
                <a:latin typeface="Clear Sans Bold Bold"/>
              </a:rPr>
              <a:t>. </a:t>
            </a:r>
          </a:p>
          <a:p>
            <a:pPr>
              <a:lnSpc>
                <a:spcPts val="5670"/>
              </a:lnSpc>
            </a:pPr>
            <a:endParaRPr lang="en-US" sz="4400" dirty="0">
              <a:solidFill>
                <a:srgbClr val="94DDDE"/>
              </a:solidFill>
              <a:latin typeface="Clear Sans Bold Bold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4610774" y="1441513"/>
            <a:ext cx="2645731" cy="162592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3581400" y="4610100"/>
            <a:ext cx="5758626" cy="41148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6340312" y="-1788377"/>
            <a:ext cx="1491622" cy="322989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8153400" y="-1788377"/>
            <a:ext cx="3748344" cy="3073642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-566643" y="-2441088"/>
            <a:ext cx="4317873" cy="589287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flipH="1">
            <a:off x="1592293" y="2801629"/>
            <a:ext cx="4597438" cy="2842053"/>
          </a:xfrm>
          <a:prstGeom prst="rect">
            <a:avLst/>
          </a:prstGeom>
        </p:spPr>
      </p:pic>
      <p:sp>
        <p:nvSpPr>
          <p:cNvPr id="9" name="TextBox 2">
            <a:extLst>
              <a:ext uri="{FF2B5EF4-FFF2-40B4-BE49-F238E27FC236}">
                <a16:creationId xmlns:a16="http://schemas.microsoft.com/office/drawing/2014/main" id="{AA772E48-7733-B9FE-5844-CF13A2CF2BFA}"/>
              </a:ext>
            </a:extLst>
          </p:cNvPr>
          <p:cNvSpPr txBox="1"/>
          <p:nvPr/>
        </p:nvSpPr>
        <p:spPr>
          <a:xfrm>
            <a:off x="3200400" y="6953615"/>
            <a:ext cx="7620000" cy="13667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670"/>
              </a:lnSpc>
            </a:pPr>
            <a:r>
              <a:rPr lang="en-US" sz="3200" dirty="0">
                <a:solidFill>
                  <a:schemeClr val="bg1"/>
                </a:solidFill>
                <a:latin typeface="Clear Sans Bold Bold"/>
              </a:rPr>
              <a:t>B2B – Business to Business</a:t>
            </a:r>
          </a:p>
          <a:p>
            <a:pPr>
              <a:lnSpc>
                <a:spcPts val="5670"/>
              </a:lnSpc>
            </a:pPr>
            <a:r>
              <a:rPr lang="en-US" sz="3200" dirty="0">
                <a:solidFill>
                  <a:schemeClr val="bg1"/>
                </a:solidFill>
                <a:latin typeface="Clear Sans Bold Bold"/>
              </a:rPr>
              <a:t>B2C – Business to Consumer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FF2B67D-921F-7985-61F7-94A520440D02}"/>
              </a:ext>
            </a:extLst>
          </p:cNvPr>
          <p:cNvSpPr txBox="1"/>
          <p:nvPr/>
        </p:nvSpPr>
        <p:spPr>
          <a:xfrm>
            <a:off x="10134600" y="6513964"/>
            <a:ext cx="10935728" cy="2190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5670"/>
              </a:lnSpc>
            </a:pPr>
            <a:r>
              <a:rPr lang="en-US" sz="3200" dirty="0">
                <a:solidFill>
                  <a:schemeClr val="bg1"/>
                </a:solidFill>
                <a:latin typeface="Clear Sans Bold Bold"/>
              </a:rPr>
              <a:t>B2E – Business to Employee</a:t>
            </a:r>
          </a:p>
          <a:p>
            <a:pPr>
              <a:lnSpc>
                <a:spcPts val="5670"/>
              </a:lnSpc>
            </a:pPr>
            <a:r>
              <a:rPr lang="en-US" sz="3200" dirty="0">
                <a:solidFill>
                  <a:schemeClr val="bg1"/>
                </a:solidFill>
                <a:latin typeface="Clear Sans Bold Bold"/>
              </a:rPr>
              <a:t>C2C – Consumer to Consumer</a:t>
            </a:r>
          </a:p>
          <a:p>
            <a:pPr>
              <a:lnSpc>
                <a:spcPts val="5670"/>
              </a:lnSpc>
            </a:pPr>
            <a:r>
              <a:rPr lang="en-US" sz="3200" dirty="0">
                <a:solidFill>
                  <a:schemeClr val="bg1"/>
                </a:solidFill>
                <a:latin typeface="Clear Sans Bold Bold"/>
              </a:rPr>
              <a:t>G2C – Government to Consumer</a:t>
            </a:r>
            <a:endParaRPr lang="en-US" sz="1800" dirty="0">
              <a:solidFill>
                <a:schemeClr val="bg1"/>
              </a:solidFill>
              <a:latin typeface="Clear Sans Bold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655666" y="-963412"/>
            <a:ext cx="4597438" cy="284205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flipH="1">
            <a:off x="11207503" y="390596"/>
            <a:ext cx="2076668" cy="127620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794348" y="-2447996"/>
            <a:ext cx="3837986" cy="41148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5649912" y="-3759204"/>
            <a:ext cx="5357753" cy="5591583"/>
          </a:xfrm>
          <a:prstGeom prst="rect">
            <a:avLst/>
          </a:prstGeom>
        </p:spPr>
      </p:pic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1028700" y="2709563"/>
          <a:ext cx="16230600" cy="6752177"/>
        </p:xfrm>
        <a:graphic>
          <a:graphicData uri="http://schemas.openxmlformats.org/drawingml/2006/table">
            <a:tbl>
              <a:tblPr/>
              <a:tblGrid>
                <a:gridCol w="15634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58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27444">
                <a:tc>
                  <a:txBody>
                    <a:bodyPr/>
                    <a:lstStyle/>
                    <a:p>
                      <a:pPr algn="l">
                        <a:lnSpc>
                          <a:spcPts val="6600"/>
                        </a:lnSpc>
                        <a:defRPr/>
                      </a:pPr>
                      <a:r>
                        <a:rPr lang="en-US" sz="5500">
                          <a:solidFill>
                            <a:srgbClr val="2B4B82"/>
                          </a:solidFill>
                          <a:latin typeface="Clear Sans Bold Bold"/>
                        </a:rPr>
                        <a:t>B2B – Business to Business</a:t>
                      </a:r>
                      <a:endParaRPr lang="en-US" sz="1100"/>
                    </a:p>
                    <a:p>
                      <a:pPr>
                        <a:lnSpc>
                          <a:spcPts val="6600"/>
                        </a:lnSpc>
                      </a:pPr>
                      <a:endParaRPr lang="en-US" sz="1100"/>
                    </a:p>
                  </a:txBody>
                  <a:tcPr marL="190500" marR="190500" marT="190500" marB="190500">
                    <a:lnL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67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>
                    <a:lnL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4733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2B4B82"/>
                          </a:solidFill>
                          <a:latin typeface="Clear Sans Regular"/>
                        </a:rPr>
                        <a:t>B2B hace referencia a las operaciones comerciales que se realizan de </a:t>
                      </a:r>
                      <a:r>
                        <a:rPr lang="en-US" sz="2400">
                          <a:solidFill>
                            <a:srgbClr val="2B4B82"/>
                          </a:solidFill>
                          <a:latin typeface="Clear Sans Regular Medium"/>
                        </a:rPr>
                        <a:t>negocio a negocio</a:t>
                      </a:r>
                      <a:r>
                        <a:rPr lang="en-US" sz="2400">
                          <a:solidFill>
                            <a:srgbClr val="2B4B82"/>
                          </a:solidFill>
                          <a:latin typeface="Clear Sans Regular"/>
                        </a:rPr>
                        <a:t>. Ambas deben tener presencia en Internet para que la transacción sea posible. En este caso el consumidor final no entra en juego. Estas operaciones están enfocadas a </a:t>
                      </a:r>
                      <a:r>
                        <a:rPr lang="en-US" sz="2400">
                          <a:solidFill>
                            <a:srgbClr val="2B4B82"/>
                          </a:solidFill>
                          <a:latin typeface="Clear Sans Regular Medium"/>
                        </a:rPr>
                        <a:t>proveedores, vendedores e intermediarios.</a:t>
                      </a:r>
                      <a:endParaRPr lang="en-US" sz="1100"/>
                    </a:p>
                    <a:p>
                      <a:pPr>
                        <a:lnSpc>
                          <a:spcPts val="3359"/>
                        </a:lnSpc>
                      </a:pPr>
                      <a:endParaRPr lang="en-US" sz="1100"/>
                    </a:p>
                    <a:p>
                      <a:pPr>
                        <a:lnSpc>
                          <a:spcPts val="3359"/>
                        </a:lnSpc>
                      </a:pPr>
                      <a:r>
                        <a:rPr lang="en-US" sz="2400">
                          <a:solidFill>
                            <a:srgbClr val="2B4B82"/>
                          </a:solidFill>
                          <a:latin typeface="Clear Sans Regular"/>
                        </a:rPr>
                        <a:t>Un ejemplo de este tipo de comercio electrónico es cuando la tienda en línea </a:t>
                      </a:r>
                      <a:r>
                        <a:rPr lang="en-US" sz="2400">
                          <a:solidFill>
                            <a:srgbClr val="2B4B82"/>
                          </a:solidFill>
                          <a:latin typeface="Clear Sans Regular Medium"/>
                        </a:rPr>
                        <a:t>vende al por mayor</a:t>
                      </a:r>
                      <a:r>
                        <a:rPr lang="en-US" sz="2400">
                          <a:solidFill>
                            <a:srgbClr val="2B4B82"/>
                          </a:solidFill>
                          <a:latin typeface="Clear Sans Regular"/>
                        </a:rPr>
                        <a:t>. También es posible si se venden materias primas o componentes específicos.</a:t>
                      </a:r>
                    </a:p>
                    <a:p>
                      <a:pPr>
                        <a:lnSpc>
                          <a:spcPts val="3359"/>
                        </a:lnSpc>
                      </a:pPr>
                      <a:endParaRPr lang="en-US" sz="2400">
                        <a:solidFill>
                          <a:srgbClr val="2B4B82"/>
                        </a:solidFill>
                        <a:latin typeface="Clear Sans Regular"/>
                      </a:endParaRPr>
                    </a:p>
                  </a:txBody>
                  <a:tcPr marL="190500" marR="190500" marT="190500" marB="190500">
                    <a:lnL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518160" lvl="1" indent="-259080" algn="l">
                        <a:lnSpc>
                          <a:spcPts val="3359"/>
                        </a:lnSpc>
                        <a:buFont typeface="Arial"/>
                        <a:buChar char="•"/>
                        <a:defRPr/>
                      </a:pPr>
                      <a:endParaRPr lang="en-US" sz="1100"/>
                    </a:p>
                  </a:txBody>
                  <a:tcPr marL="190500" marR="190500" marT="190500" marB="190500">
                    <a:lnL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FE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9727" r="27872"/>
          <a:stretch>
            <a:fillRect/>
          </a:stretch>
        </p:blipFill>
        <p:spPr>
          <a:xfrm>
            <a:off x="-484973" y="49828"/>
            <a:ext cx="8149875" cy="10187344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097063" y="1688618"/>
            <a:ext cx="9162237" cy="6909764"/>
            <a:chOff x="0" y="0"/>
            <a:chExt cx="12216316" cy="9213019"/>
          </a:xfrm>
        </p:grpSpPr>
        <p:sp>
          <p:nvSpPr>
            <p:cNvPr id="4" name="TextBox 4"/>
            <p:cNvSpPr txBox="1"/>
            <p:nvPr/>
          </p:nvSpPr>
          <p:spPr>
            <a:xfrm>
              <a:off x="0" y="85725"/>
              <a:ext cx="12216316" cy="23374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19"/>
                </a:lnSpc>
              </a:pPr>
              <a:r>
                <a:rPr lang="en-US" sz="6399">
                  <a:solidFill>
                    <a:srgbClr val="2B4B82"/>
                  </a:solidFill>
                  <a:latin typeface="Clear Sans Bold Bold"/>
                </a:rPr>
                <a:t>B2C – Business to Consumer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059083"/>
              <a:ext cx="12216316" cy="20163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60"/>
                </a:lnSpc>
              </a:pPr>
              <a:r>
                <a:rPr lang="en-US" sz="2900">
                  <a:solidFill>
                    <a:srgbClr val="2B4B82"/>
                  </a:solidFill>
                  <a:latin typeface="Clear Sans Regular"/>
                </a:rPr>
                <a:t>ES DECIR, AQUELLOS SITIOS VIRTUALES QUE CONECTAN A LA EMPRESA DIRECTAMENTE CON EL CLIENTE FINAL.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893874"/>
              <a:ext cx="12216316" cy="3319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2B4B82"/>
                  </a:solidFill>
                  <a:latin typeface="Clear Sans Regular"/>
                </a:rPr>
                <a:t>Este es uno de los modelos más frecuentes, ya que las compañías eliminan las barreras espacio-temporales.</a:t>
              </a:r>
            </a:p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2B4B82"/>
                  </a:solidFill>
                  <a:latin typeface="Clear Sans Regular"/>
                </a:rPr>
                <a:t>Esto permite al cliente consultar o comprar productos donde y cuando quiera. Siempre que tenga una conexión a Internet, por supuesto.</a:t>
              </a:r>
            </a:p>
            <a:p>
              <a:pPr>
                <a:lnSpc>
                  <a:spcPts val="3359"/>
                </a:lnSpc>
              </a:pPr>
              <a:endParaRPr lang="en-US" sz="2400">
                <a:solidFill>
                  <a:srgbClr val="2B4B82"/>
                </a:solidFill>
                <a:latin typeface="Clear Sans Regular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DD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6293" r="26293"/>
          <a:stretch>
            <a:fillRect/>
          </a:stretch>
        </p:blipFill>
        <p:spPr>
          <a:xfrm>
            <a:off x="-610727" y="0"/>
            <a:ext cx="9754727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9460529" y="2107718"/>
            <a:ext cx="7312205" cy="6071564"/>
            <a:chOff x="0" y="0"/>
            <a:chExt cx="9749607" cy="8095419"/>
          </a:xfrm>
        </p:grpSpPr>
        <p:sp>
          <p:nvSpPr>
            <p:cNvPr id="4" name="TextBox 4"/>
            <p:cNvSpPr txBox="1"/>
            <p:nvPr/>
          </p:nvSpPr>
          <p:spPr>
            <a:xfrm>
              <a:off x="0" y="85725"/>
              <a:ext cx="9749607" cy="23374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19"/>
                </a:lnSpc>
              </a:pPr>
              <a:r>
                <a:rPr lang="en-US" sz="6399">
                  <a:solidFill>
                    <a:srgbClr val="2B4B82"/>
                  </a:solidFill>
                  <a:latin typeface="Clear Sans Bold Bold"/>
                </a:rPr>
                <a:t>B2E – Business to Employee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059083"/>
              <a:ext cx="9749607" cy="20163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60"/>
                </a:lnSpc>
              </a:pPr>
              <a:r>
                <a:rPr lang="en-US" sz="2900">
                  <a:solidFill>
                    <a:srgbClr val="2B4B82"/>
                  </a:solidFill>
                  <a:latin typeface="Clear Sans Regular"/>
                </a:rPr>
                <a:t>EL COMERCIO “EMPRESA AL EMPLEADO” ES UNA MODALIDAD RELATIVAMENTE RECIENTE. 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893874"/>
              <a:ext cx="9749607" cy="22015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2B4B82"/>
                  </a:solidFill>
                  <a:latin typeface="Clear Sans Regular"/>
                </a:rPr>
                <a:t>Las operaciones se producen de forma interna entre los miembros de la compañía. Es frecuente cuando las grandes empresas cuentan con distintas líneas de negocio basadas en compañía matriz.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DD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920779" y="0"/>
            <a:ext cx="11367221" cy="10287000"/>
            <a:chOff x="0" y="0"/>
            <a:chExt cx="299383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93836" cy="2709333"/>
            </a:xfrm>
            <a:custGeom>
              <a:avLst/>
              <a:gdLst/>
              <a:ahLst/>
              <a:cxnLst/>
              <a:rect l="l" t="t" r="r" b="b"/>
              <a:pathLst>
                <a:path w="2993836" h="2709333">
                  <a:moveTo>
                    <a:pt x="0" y="0"/>
                  </a:moveTo>
                  <a:lnTo>
                    <a:pt x="2993836" y="0"/>
                  </a:lnTo>
                  <a:lnTo>
                    <a:pt x="299383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4B82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2026254"/>
            <a:ext cx="4880374" cy="6234492"/>
            <a:chOff x="0" y="0"/>
            <a:chExt cx="6507166" cy="8312656"/>
          </a:xfrm>
        </p:grpSpPr>
        <p:sp>
          <p:nvSpPr>
            <p:cNvPr id="6" name="TextBox 6"/>
            <p:cNvSpPr txBox="1"/>
            <p:nvPr/>
          </p:nvSpPr>
          <p:spPr>
            <a:xfrm>
              <a:off x="0" y="85725"/>
              <a:ext cx="6507166" cy="45980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19"/>
                </a:lnSpc>
              </a:pPr>
              <a:r>
                <a:rPr lang="en-US" sz="6399">
                  <a:solidFill>
                    <a:srgbClr val="2B4B82"/>
                  </a:solidFill>
                  <a:latin typeface="Clear Sans Bold"/>
                </a:rPr>
                <a:t>C2C – Consumer to Consumer</a:t>
              </a:r>
            </a:p>
            <a:p>
              <a:pPr marL="0" lvl="0" indent="0" algn="l">
                <a:lnSpc>
                  <a:spcPts val="6719"/>
                </a:lnSpc>
              </a:pPr>
              <a:endParaRPr lang="en-US" sz="6399">
                <a:solidFill>
                  <a:srgbClr val="2B4B82"/>
                </a:solidFill>
                <a:latin typeface="Clear Sans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993511"/>
              <a:ext cx="6507166" cy="3319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r>
                <a:rPr lang="en-US" sz="2400">
                  <a:solidFill>
                    <a:srgbClr val="2B4B82"/>
                  </a:solidFill>
                  <a:latin typeface="Clear Sans Regular"/>
                </a:rPr>
                <a:t>Esta forma de comprar y vender es frecuente en las </a:t>
              </a:r>
              <a:r>
                <a:rPr lang="en-US" sz="2400">
                  <a:solidFill>
                    <a:srgbClr val="2B4B82"/>
                  </a:solidFill>
                  <a:latin typeface="Clear Sans Regular Bold"/>
                </a:rPr>
                <a:t>plataformas de segunda mano</a:t>
              </a:r>
              <a:r>
                <a:rPr lang="en-US" sz="2400">
                  <a:solidFill>
                    <a:srgbClr val="2B4B82"/>
                  </a:solidFill>
                  <a:latin typeface="Clear Sans Regular"/>
                </a:rPr>
                <a:t>. Donde una persona ofrece su producto y la otra lo demanda, sin ser ninguna de ellas parte de una empresa.</a:t>
              </a:r>
            </a:p>
          </p:txBody>
        </p:sp>
      </p:grpSp>
      <p:graphicFrame>
        <p:nvGraphicFramePr>
          <p:cNvPr id="8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5789225"/>
              </p:ext>
            </p:extLst>
          </p:nvPr>
        </p:nvGraphicFramePr>
        <p:xfrm>
          <a:off x="7946578" y="3924300"/>
          <a:ext cx="9315623" cy="3190875"/>
        </p:xfrm>
        <a:graphic>
          <a:graphicData uri="http://schemas.openxmlformats.org/drawingml/2006/table">
            <a:tbl>
              <a:tblPr/>
              <a:tblGrid>
                <a:gridCol w="93156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90875">
                <a:tc>
                  <a:txBody>
                    <a:bodyPr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Es la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evolución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de la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venta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en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mercadillos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o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en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el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patio de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una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vivienda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. Sin embargo, Internet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hace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que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podamos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llegar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mucho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más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lejos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.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Además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, es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una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forma de ser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responsable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con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el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medioambiente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reutilizando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productos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que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ya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no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nos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sirven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. Por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otra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parte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,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los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precios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son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mucho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más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 </a:t>
                      </a:r>
                      <a:r>
                        <a:rPr lang="en-US" sz="2599" dirty="0" err="1">
                          <a:solidFill>
                            <a:srgbClr val="FEFEFE"/>
                          </a:solidFill>
                          <a:latin typeface="Clear Sans Regular Bold"/>
                        </a:rPr>
                        <a:t>asequibles</a:t>
                      </a:r>
                      <a:r>
                        <a:rPr lang="en-US" sz="2599" dirty="0">
                          <a:solidFill>
                            <a:srgbClr val="FEFEFE"/>
                          </a:solidFill>
                          <a:latin typeface="Clear Sans Regular Bold"/>
                        </a:rPr>
                        <a:t>.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94DD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4DD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94DD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94DD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B4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837284" y="-931931"/>
            <a:ext cx="7074972" cy="7314351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946160" y="824590"/>
            <a:ext cx="9569415" cy="4391222"/>
            <a:chOff x="0" y="0"/>
            <a:chExt cx="12759220" cy="5854963"/>
          </a:xfrm>
        </p:grpSpPr>
        <p:sp>
          <p:nvSpPr>
            <p:cNvPr id="4" name="TextBox 4"/>
            <p:cNvSpPr txBox="1"/>
            <p:nvPr/>
          </p:nvSpPr>
          <p:spPr>
            <a:xfrm>
              <a:off x="0" y="85725"/>
              <a:ext cx="12759220" cy="34677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19"/>
                </a:lnSpc>
              </a:pPr>
              <a:r>
                <a:rPr lang="en-US" sz="6399">
                  <a:solidFill>
                    <a:srgbClr val="2B4B82"/>
                  </a:solidFill>
                  <a:latin typeface="Clear Sans Bold Bold"/>
                </a:rPr>
                <a:t>G2C – Government to Consumer</a:t>
              </a:r>
            </a:p>
            <a:p>
              <a:pPr>
                <a:lnSpc>
                  <a:spcPts val="6719"/>
                </a:lnSpc>
              </a:pPr>
              <a:endParaRPr lang="en-US" sz="6399">
                <a:solidFill>
                  <a:srgbClr val="2B4B82"/>
                </a:solidFill>
                <a:latin typeface="Clear Sans Bold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838626"/>
              <a:ext cx="12759220" cy="20163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60"/>
                </a:lnSpc>
              </a:pPr>
              <a:r>
                <a:rPr lang="en-US" sz="2900">
                  <a:solidFill>
                    <a:srgbClr val="2B4B82"/>
                  </a:solidFill>
                  <a:latin typeface="Clear Sans Regular"/>
                </a:rPr>
                <a:t>LOS TRÁMITES DE LA ADMINISTRACIÓN EN LÍNEA TAMBIÉN SON CONSIDERADOS E-COMMERCE SIEMPRE QUE REQUIERAN UN PAGO.</a:t>
              </a:r>
            </a:p>
          </p:txBody>
        </p:sp>
      </p:grp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405651"/>
              </p:ext>
            </p:extLst>
          </p:nvPr>
        </p:nvGraphicFramePr>
        <p:xfrm>
          <a:off x="946160" y="6091059"/>
          <a:ext cx="9874240" cy="4080426"/>
        </p:xfrm>
        <a:graphic>
          <a:graphicData uri="http://schemas.openxmlformats.org/drawingml/2006/table">
            <a:tbl>
              <a:tblPr/>
              <a:tblGrid>
                <a:gridCol w="9874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69255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2B4B82"/>
                          </a:solidFill>
                          <a:latin typeface="Clear Sans Bold Bold"/>
                        </a:rPr>
                        <a:t>Por ejemplo, cuotas de actividades o facturas de suministros de carácter municipal.</a:t>
                      </a:r>
                      <a:endParaRPr lang="en-US" sz="1100"/>
                    </a:p>
                  </a:txBody>
                  <a:tcPr marL="190500" marR="190500" marT="190500" marB="190500" anchor="b">
                    <a:lnL w="47625" cap="flat" cmpd="sng" algn="ctr">
                      <a:solidFill>
                        <a:srgbClr val="F7B4A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F7B4A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F7B4A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F7B4A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89919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Este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tipo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de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comercio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electrónico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supone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un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ahorro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de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tiempo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importante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. A la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vez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,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descongestiona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las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oficinas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de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tramitaciones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sencillas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. El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inconveniente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es la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protección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de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datos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,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este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tipo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de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plataformas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requieren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grandes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medidas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de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seguridad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para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garantizar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que la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información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personal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está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 bien </a:t>
                      </a:r>
                      <a:r>
                        <a:rPr lang="en-US" sz="2400" dirty="0" err="1">
                          <a:solidFill>
                            <a:srgbClr val="2B4B82"/>
                          </a:solidFill>
                          <a:latin typeface="Clear Sans Regular"/>
                        </a:rPr>
                        <a:t>almacenada</a:t>
                      </a:r>
                      <a:r>
                        <a:rPr lang="en-US" sz="2400" dirty="0">
                          <a:solidFill>
                            <a:srgbClr val="2B4B82"/>
                          </a:solidFill>
                          <a:latin typeface="Clear Sans Regular"/>
                        </a:rPr>
                        <a:t>.</a:t>
                      </a:r>
                      <a:endParaRPr lang="en-US" sz="1100" dirty="0"/>
                    </a:p>
                  </a:txBody>
                  <a:tcPr marL="190500" marR="190500" marT="190500" marB="190500" anchor="b">
                    <a:lnL w="47625" cap="flat" cmpd="sng" algn="ctr">
                      <a:solidFill>
                        <a:srgbClr val="F7B4A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F7B4A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F7B4A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F7B4A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034833" y="2283406"/>
            <a:ext cx="7224467" cy="697489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2393383"/>
            <a:ext cx="9976404" cy="876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59"/>
              </a:lnSpc>
            </a:pPr>
            <a:r>
              <a:rPr lang="en-US" sz="5799">
                <a:solidFill>
                  <a:srgbClr val="94DDDE"/>
                </a:solidFill>
                <a:latin typeface="Clear Sans Bold"/>
              </a:rPr>
              <a:t>CONCLUSIONES...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450</Words>
  <Application>Microsoft Office PowerPoint</Application>
  <PresentationFormat>Personalizado</PresentationFormat>
  <Paragraphs>31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6" baseType="lpstr">
      <vt:lpstr>Clear Sans Bold Bold</vt:lpstr>
      <vt:lpstr>Clear Sans Bold</vt:lpstr>
      <vt:lpstr>Clear Sans Regular</vt:lpstr>
      <vt:lpstr>Calibri</vt:lpstr>
      <vt:lpstr>Clear Sans Regular Bold</vt:lpstr>
      <vt:lpstr>Arial</vt:lpstr>
      <vt:lpstr>Clear Sans Regular Medium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in Education Technology Presentation in Blue Peach Illustrative Style</dc:title>
  <cp:lastModifiedBy>Cristian Ariel Castillo Vargas</cp:lastModifiedBy>
  <cp:revision>5</cp:revision>
  <dcterms:created xsi:type="dcterms:W3CDTF">2006-08-16T00:00:00Z</dcterms:created>
  <dcterms:modified xsi:type="dcterms:W3CDTF">2023-04-03T07:29:16Z</dcterms:modified>
  <dc:identifier>DAFe_AOfQCU</dc:identifier>
</cp:coreProperties>
</file>

<file path=docProps/thumbnail.jpeg>
</file>